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75" r:id="rId3"/>
    <p:sldId id="276" r:id="rId4"/>
    <p:sldId id="258" r:id="rId5"/>
    <p:sldId id="264" r:id="rId6"/>
    <p:sldId id="277" r:id="rId7"/>
    <p:sldId id="265" r:id="rId8"/>
    <p:sldId id="278" r:id="rId9"/>
    <p:sldId id="266" r:id="rId10"/>
    <p:sldId id="268" r:id="rId11"/>
    <p:sldId id="269" r:id="rId12"/>
    <p:sldId id="270" r:id="rId13"/>
    <p:sldId id="279" r:id="rId14"/>
    <p:sldId id="280" r:id="rId15"/>
    <p:sldId id="271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72" r:id="rId25"/>
    <p:sldId id="273" r:id="rId26"/>
    <p:sldId id="290" r:id="rId27"/>
    <p:sldId id="274" r:id="rId28"/>
    <p:sldId id="30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263" r:id="rId39"/>
    <p:sldId id="301" r:id="rId40"/>
    <p:sldId id="302" r:id="rId41"/>
    <p:sldId id="303" r:id="rId42"/>
    <p:sldId id="304" r:id="rId43"/>
    <p:sldId id="305" r:id="rId44"/>
    <p:sldId id="262" r:id="rId45"/>
    <p:sldId id="306" r:id="rId46"/>
    <p:sldId id="307" r:id="rId47"/>
    <p:sldId id="308" r:id="rId48"/>
    <p:sldId id="309" r:id="rId49"/>
    <p:sldId id="310" r:id="rId50"/>
    <p:sldId id="311" r:id="rId51"/>
    <p:sldId id="312" r:id="rId52"/>
  </p:sldIdLst>
  <p:sldSz cx="10693400" cy="7561263"/>
  <p:notesSz cx="6858000" cy="9144000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C90"/>
    <a:srgbClr val="504F53"/>
    <a:srgbClr val="005A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7" autoAdjust="0"/>
    <p:restoredTop sz="94660"/>
  </p:normalViewPr>
  <p:slideViewPr>
    <p:cSldViewPr>
      <p:cViewPr>
        <p:scale>
          <a:sx n="75" d="100"/>
          <a:sy n="75" d="100"/>
        </p:scale>
        <p:origin x="-72" y="-6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5C6928-6B20-463F-87D4-4F2D2CBA8BA1}" type="datetimeFigureOut">
              <a:rPr lang="ru-RU"/>
              <a:pPr>
                <a:defRPr/>
              </a:pPr>
              <a:t>23.05.2015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89B948-5758-4646-9F31-72289922E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8B1F-1B42-423A-9675-D90781255A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65A0-35AB-4FEF-A78B-E984596FB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06D10-256F-4EB7-A6CD-CE49FB81CE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6931025" y="5653088"/>
            <a:ext cx="1079500" cy="415925"/>
          </a:xfrm>
          <a:prstGeom prst="rect">
            <a:avLst/>
          </a:prstGeom>
          <a:noFill/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26B5-5F61-4402-B88C-1ABA82CCFB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145E-3059-4591-A933-3C8E849E31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DA02-8445-4F85-B698-29657DB250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5271-04D0-4181-BD26-84747F57DF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710D-BDF9-432B-99A7-18DBFC5FF7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12FB-44CD-402B-BC84-96B05A0C9C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9019AB38-1CB2-43D6-8A85-22E98B016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1160-A3C9-4477-B7FA-06FAEAF93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64316F0-C272-4C42-BA8B-A60F4AA7D9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56" r:id="rId6"/>
    <p:sldLayoutId id="2147483666" r:id="rId7"/>
    <p:sldLayoutId id="2147483667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60363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ice.nalog.ru/svl.do" TargetMode="External"/><Relationship Id="rId3" Type="http://schemas.openxmlformats.org/officeDocument/2006/relationships/hyperlink" Target="http://www.vestnik-gosreg.ru/publ/vgr/" TargetMode="External"/><Relationship Id="rId7" Type="http://schemas.openxmlformats.org/officeDocument/2006/relationships/hyperlink" Target="https://service.nalog.ru/addrfind.do" TargetMode="External"/><Relationship Id="rId2" Type="http://schemas.openxmlformats.org/officeDocument/2006/relationships/hyperlink" Target="https://service.nalog.ru/uwsfind.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rvice.nalog.ru/disfind.do" TargetMode="External"/><Relationship Id="rId5" Type="http://schemas.openxmlformats.org/officeDocument/2006/relationships/hyperlink" Target="https://service.nalog.ru/disqualified.do" TargetMode="External"/><Relationship Id="rId10" Type="http://schemas.openxmlformats.org/officeDocument/2006/relationships/hyperlink" Target="https://service.nalog.ru/zd.do" TargetMode="External"/><Relationship Id="rId4" Type="http://schemas.openxmlformats.org/officeDocument/2006/relationships/hyperlink" Target="http://www.vestnik-gosreg.ru/publ/fz83/" TargetMode="External"/><Relationship Id="rId9" Type="http://schemas.openxmlformats.org/officeDocument/2006/relationships/hyperlink" Target="https://service.nalog.ru/baddr.d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log.ru/rn38/about_fts/uc_fns/" TargetMode="External"/><Relationship Id="rId3" Type="http://schemas.openxmlformats.org/officeDocument/2006/relationships/hyperlink" Target="http://www.nalog.ru/html/sites/www.new.nalog.ru/docs/instr_np270614.doc" TargetMode="External"/><Relationship Id="rId7" Type="http://schemas.openxmlformats.org/officeDocument/2006/relationships/hyperlink" Target="http://www.nalog.ru/html/sites/www.new.nalog.ru/docs/portal_fns_cod_nbo_2013.rar" TargetMode="External"/><Relationship Id="rId2" Type="http://schemas.openxmlformats.org/officeDocument/2006/relationships/hyperlink" Target="http://www.nalog.ru/html/sites/www.new.nalog.ru/docs/vopr270614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log.ru/rn38/program/ul/nal_ul/" TargetMode="External"/><Relationship Id="rId5" Type="http://schemas.openxmlformats.org/officeDocument/2006/relationships/hyperlink" Target="https://service.nalog.ru/reg/" TargetMode="External"/><Relationship Id="rId4" Type="http://schemas.openxmlformats.org/officeDocument/2006/relationships/hyperlink" Target="http://www.nalog.ru/html/sites/www.new.nalog.ru/docs/met_rek270614.do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k3.nalog.ru/check.php" TargetMode="External"/><Relationship Id="rId2" Type="http://schemas.openxmlformats.org/officeDocument/2006/relationships/hyperlink" Target="http://minsvyaz.ru/ru/directions/?regulator=11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801688" y="3708400"/>
            <a:ext cx="9090025" cy="16208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400" dirty="0" smtClean="0"/>
              <a:t>Развитие информационных сервисов ФНС России, возможности и преимущества их использования.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50" y="2555875"/>
            <a:ext cx="10242550" cy="10080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ИНФС России по Правобережному округу г. Иркутска</a:t>
            </a: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962025" y="552450"/>
            <a:ext cx="8580438" cy="1219200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Разъяснения Федеральной налоговой службы, обязательные для применения налоговыми органами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76E92-EA0B-4871-AE2D-1CEEED6FF33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692275"/>
            <a:ext cx="89535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962025" y="552450"/>
            <a:ext cx="8580438" cy="923925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Часто задаваемые вопросы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40DFA-384F-458B-9823-9A56A45794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1547813"/>
            <a:ext cx="89662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962025" y="552450"/>
            <a:ext cx="8580438" cy="852488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Информационные стенды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EB043-4614-40BE-9469-C37D9D1EDA7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1476375"/>
            <a:ext cx="87122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1"/>
          <p:cNvSpPr>
            <a:spLocks noGrp="1"/>
          </p:cNvSpPr>
          <p:nvPr>
            <p:ph idx="1"/>
          </p:nvPr>
        </p:nvSpPr>
        <p:spPr>
          <a:xfrm>
            <a:off x="962025" y="539750"/>
            <a:ext cx="8561388" cy="6556375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Государственная регистрация.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Информация по изменениям, внесенным Федеральным законом от 05.05.2014 № 106-ФЗ (Информационная папка)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Объявление о регламентации порядка аккредитации, филиалов и представительств иностранных юридических лиц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Порядок государственной регистрации ЮЛ и ИП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Реквизиты платежных документов, подтверждающих уплату государственной пошлины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Рекомендуемая форма описи представленных документов по Федеральному закону от 05.05.2014 № 106-ФЗ</a:t>
            </a:r>
          </a:p>
          <a:p>
            <a:pPr marL="0" eaLnBrk="1" hangingPunct="1">
              <a:spcBef>
                <a:spcPct val="0"/>
              </a:spcBef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Организационно-распорядительная информация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"Горячая линия"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Варианты учета страховых взносов для ИП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Графики проведения семинаров и посещения начальником инспекции ТОРМов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Информация о рабочих местах 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Информация о режиме работы и реквизитах налогового органа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Образец апелляционной жалобы на решение ИФНС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Образец жалобы на действия (бездействие) должностных лиц налоговых органов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Образец жалобы о привлечении к ответственности за совершение налогового правонарушения по результатам налоговой проверки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Образец заявления на совместную сверку расчетов с налоговым органом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Объявление по срокам и порядку обжалования решений налоговых органов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Объявления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Оценка эффективности деятельности территориальных налоговых органов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3894F-F656-42F4-B9CE-0443F7F761B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1"/>
          <p:cNvSpPr>
            <a:spLocks noGrp="1"/>
          </p:cNvSpPr>
          <p:nvPr>
            <p:ph idx="1"/>
          </p:nvPr>
        </p:nvSpPr>
        <p:spPr>
          <a:xfrm>
            <a:off x="962025" y="468313"/>
            <a:ext cx="8561388" cy="662781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Порядок учета физических лиц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Заявление физического лица о постановке на учет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Порядок учета ФЛ</a:t>
            </a:r>
          </a:p>
          <a:p>
            <a:pPr marL="0" eaLnBrk="1" hangingPunct="1">
              <a:spcBef>
                <a:spcPct val="0"/>
              </a:spcBef>
            </a:pPr>
            <a:endParaRPr lang="ru-RU" sz="1600" b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Порядок представления налоговых деклараций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Налоговый календарь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Правила заполнения КБК, электронная сдача отчетности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Реестр операторов электронного документооборота</a:t>
            </a:r>
          </a:p>
          <a:p>
            <a:pPr marL="0" eaLnBrk="1" hangingPunct="1">
              <a:spcBef>
                <a:spcPct val="0"/>
              </a:spcBef>
            </a:pPr>
            <a:endParaRPr lang="ru-RU" sz="1600" b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Порядок оформления платежных документов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Порядок оформления платежных документов</a:t>
            </a:r>
          </a:p>
          <a:p>
            <a:pPr marL="0" eaLnBrk="1" hangingPunct="1">
              <a:spcBef>
                <a:spcPct val="0"/>
              </a:spcBef>
            </a:pPr>
            <a:endParaRPr lang="ru-RU" sz="1600" b="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Регистрация ККТ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Заявление о регистрации ККТ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Объявление о государственном реестре ККТ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Постановка на учет, перерегистрация, снятие с учета ККТ</a:t>
            </a:r>
          </a:p>
          <a:p>
            <a:pPr marL="0" eaLnBrk="1" hangingPunct="1">
              <a:spcBef>
                <a:spcPct val="0"/>
              </a:spcBef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Местные налоги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Земельный налог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НИФЛ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Транспортный налог</a:t>
            </a:r>
          </a:p>
          <a:p>
            <a:pPr marL="0" eaLnBrk="1" hangingPunct="1">
              <a:spcBef>
                <a:spcPct val="0"/>
              </a:spcBef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Информация о налоговых вычетах, образцы заявлений 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Образцы заявлений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Порядок заполнения формы 3-НДФЛ 	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- Порядок заполнения формы 3-НДФЛ за 2013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4777B-3EF1-4A0C-8969-F5601B37C2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954088" y="396875"/>
            <a:ext cx="8580437" cy="863600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Обратиться в ФНС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032AE-1E72-4EA0-8D12-E1A8406B76A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476375"/>
            <a:ext cx="89376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4088" y="971550"/>
            <a:ext cx="8561387" cy="6049963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Заплати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налоги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налогоплательщикам формировать платежные документы и осуществлять оплату в режиме онлайн через один из банков-партнеров ФНС России.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Заполнить платежное поручение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подготовить платежные документы на перечисление налогов, сборов и иных платежей в бюджетную систему Российской Федерации в электронном виде.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Уплата госпошлины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сформировать платежный документ на уплату госпошлины при регистрации ЮЛ/ИП, за предоставление сведений из ЕГРЮЛ/ЕГРИП/ЕГРН и реестра дисквалифицированных лиц, а также произвести онлайн оплату через один из банков-партнеров ФНС России.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Адрес и платежные реквизиты Вашей инспекции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по заданному адресу узнать номер, адрес и реквизиты налоговой инспекции.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Узнай ОКТМО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определить код ОКТМО по коду ОКАТО или по наименованию муниципального образования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Федеральная информационная адресная система 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получить достоверную, единообразную, общедоступную, структурированную адресную информацию по территории Российской Федерации.</a:t>
            </a:r>
          </a:p>
          <a:p>
            <a:pPr marL="0" eaLnBrk="1" hangingPunct="1">
              <a:spcBef>
                <a:spcPts val="0"/>
              </a:spcBef>
              <a:defRPr/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954088" y="323850"/>
            <a:ext cx="8580437" cy="576263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Оформление платежные документы</a:t>
            </a:r>
            <a:endParaRPr lang="ru-RU" sz="2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A7D53-5CE4-48AE-AD89-AD10AA87D27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954088" y="323850"/>
            <a:ext cx="8580437" cy="563563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Заплати налоги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78FFC-61A7-433D-B153-89CDC04040E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971550"/>
            <a:ext cx="9072562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2"/>
          <p:cNvSpPr>
            <a:spLocks noGrp="1"/>
          </p:cNvSpPr>
          <p:nvPr>
            <p:ph type="title"/>
          </p:nvPr>
        </p:nvSpPr>
        <p:spPr>
          <a:xfrm>
            <a:off x="954088" y="180975"/>
            <a:ext cx="8580437" cy="574675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Платежные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056E3-8E19-498E-A66B-8C0F318DE95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2771" name="Объект 4"/>
          <p:cNvSpPr>
            <a:spLocks noGrp="1"/>
          </p:cNvSpPr>
          <p:nvPr>
            <p:ph idx="1"/>
          </p:nvPr>
        </p:nvSpPr>
        <p:spPr>
          <a:xfrm>
            <a:off x="962025" y="971550"/>
            <a:ext cx="8561388" cy="6124575"/>
          </a:xfrm>
        </p:spPr>
        <p:txBody>
          <a:bodyPr/>
          <a:lstStyle/>
          <a:p>
            <a:pPr marL="0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Интернет-сервис «Уплата налогов физических лиц» позволяет налогоплательщику-физическому лицу:</a:t>
            </a:r>
          </a:p>
          <a:p>
            <a:pPr marL="0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0" smtClean="0">
                <a:latin typeface="Times New Roman" pitchFamily="18" charset="0"/>
                <a:cs typeface="Times New Roman" pitchFamily="18" charset="0"/>
              </a:rPr>
              <a:t>формировать платежные документы на уплату имущественного, земельного и транспортного налогов до получения Единого налогового уведомления (авансом);</a:t>
            </a:r>
          </a:p>
          <a:p>
            <a:pPr marL="0" eaLnBrk="1" hangingPunct="1"/>
            <a:r>
              <a:rPr lang="ru-RU" sz="2000" b="0" smtClean="0">
                <a:latin typeface="Times New Roman" pitchFamily="18" charset="0"/>
                <a:cs typeface="Times New Roman" pitchFamily="18" charset="0"/>
              </a:rPr>
              <a:t>- формировать платежные документы на уплату налога на доходы физических лиц, а также платежные документы на уплату штрафа за несвоевременное представление налоговой декларации по форме № 3-НДФЛ;</a:t>
            </a:r>
          </a:p>
          <a:p>
            <a:pPr marL="0" eaLnBrk="1" hangingPunct="1"/>
            <a:r>
              <a:rPr lang="ru-RU" sz="2000" b="0" smtClean="0">
                <a:latin typeface="Times New Roman" pitchFamily="18" charset="0"/>
                <a:cs typeface="Times New Roman" pitchFamily="18" charset="0"/>
              </a:rPr>
              <a:t>- формировать платежные документы на уплату задолженности;</a:t>
            </a:r>
          </a:p>
          <a:p>
            <a:pPr marL="0" eaLnBrk="1" hangingPunct="1"/>
            <a:r>
              <a:rPr lang="ru-RU" sz="2000" b="0" smtClean="0">
                <a:latin typeface="Times New Roman" pitchFamily="18" charset="0"/>
                <a:cs typeface="Times New Roman" pitchFamily="18" charset="0"/>
              </a:rPr>
              <a:t>- распечатывать сформированные документы для оплаты в любой кредитной организации или осуществлять безналичную оплату с помощью онлайн-сервисов банков, заключивших соглашение с ФНС России.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1"/>
          <p:cNvSpPr>
            <a:spLocks noGrp="1"/>
          </p:cNvSpPr>
          <p:nvPr>
            <p:ph idx="1"/>
          </p:nvPr>
        </p:nvSpPr>
        <p:spPr>
          <a:xfrm>
            <a:off x="962025" y="396875"/>
            <a:ext cx="8777288" cy="6983413"/>
          </a:xfrm>
        </p:spPr>
        <p:txBody>
          <a:bodyPr/>
          <a:lstStyle/>
          <a:p>
            <a:pPr marL="0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1. Определение кода ИФНС и ОКТМО            </a:t>
            </a: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Код ИФНС: 3808</a:t>
            </a:r>
          </a:p>
          <a:p>
            <a:pPr marL="0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Муниципальное образование: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			25701000 - Город Иркутск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			 Код ИФНС: 3808; ОКТМО: 25701000 </a:t>
            </a:r>
          </a:p>
          <a:p>
            <a:pPr marL="0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2. Выбор реквизитов для заполнения платежных документов</a:t>
            </a:r>
          </a:p>
          <a:p>
            <a:pPr marL="0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Вид расчетного документа: Платежное поручение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Тип платежа: Уплата налога, сбора, платежа, пошлины, взноса, аванса (предоплаты)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КБК: -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Группа налогов: НАЛОГИ НА ИМУЩЕСТВО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Налог: Налог на имущество организаций по имуществу, не входящему в Единую систему газоснабжения (сумма платежа (перерасчеты, недоимка и задолженность по соответствующему платежу, в том числе по отмененному)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КБК: 18210602010021000110; Вид уплаты: Безнал.; Тип платежа: Уп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Статус лица, оформившего платежный документ: 01 - налогоплательщик (плательщик сборов) - юридическое лицо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Основание платежа: ТП - платежи текущего года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Налоговый период: КВ.01.2015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Дата подписи декларации налогоплательщиком: 28.04.2015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	Очередность платежа: 3</a:t>
            </a:r>
          </a:p>
          <a:p>
            <a:pPr marL="0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3. Ввод идентифицирующих реквизитов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ИНН: 3808114237  КПП:384901001	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Наименование:	Абордаж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Банк плательщика:	ВТБ</a:t>
            </a:r>
          </a:p>
          <a:p>
            <a:pPr marL="0" eaLnBrk="1" hangingPunct="1"/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Счет №:	12345678912345678932 БИК:042520001 Сумма:1000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0E491-C541-49B5-BA98-C0F33198E29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962025" y="552450"/>
            <a:ext cx="8580438" cy="923925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Сайт Федеральной налоговой службы – </a:t>
            </a:r>
            <a:r>
              <a:rPr lang="en-US" sz="2400" smtClean="0"/>
              <a:t>www.nalog.ru</a:t>
            </a:r>
            <a:endParaRPr lang="ru-RU" sz="2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0CB8C-9D11-4BAA-A7FD-12BA4C3722C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547813"/>
            <a:ext cx="91455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2650" y="1189038"/>
            <a:ext cx="8561388" cy="5832475"/>
          </a:xfrm>
        </p:spPr>
        <p:txBody>
          <a:bodyPr/>
          <a:lstStyle/>
          <a:p>
            <a:pPr marL="0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Определение реквизитов ИФНС</a:t>
            </a:r>
          </a:p>
          <a:p>
            <a:pPr marL="0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Код ИФНС: -</a:t>
            </a:r>
          </a:p>
          <a:p>
            <a:pPr marL="0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Регион: 38 - ИРКУТСКАЯ ОБЛ</a:t>
            </a:r>
          </a:p>
          <a:p>
            <a:pPr marL="0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Район:-</a:t>
            </a:r>
          </a:p>
          <a:p>
            <a:pPr marL="0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Город: ИРКУТСК Г</a:t>
            </a:r>
          </a:p>
          <a:p>
            <a:pPr marL="0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Населенный пункт: -</a:t>
            </a:r>
          </a:p>
          <a:p>
            <a:pPr marL="0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Улица: ДЕКАБРЬСКИХ СОБЫТИЙ УЛ</a:t>
            </a:r>
          </a:p>
          <a:p>
            <a:pPr marL="0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Номер дома: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результате поиска Вам будут представлены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Реквизиты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ИФНС: Наименование инспекции, её код, адрес нахождения, контактные телефоны, режим работы, платежные реквизиты.</a:t>
            </a:r>
          </a:p>
          <a:p>
            <a:pPr marL="0" algn="just" eaLnBrk="1" hangingPunct="1"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Реквизиты регистрирующего органа, на который возложены функции регистрации юридических лиц (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ИП) могут отличаться от реквизитов инспекции по месту Вашей регистрации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954088" y="180975"/>
            <a:ext cx="8580437" cy="863600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Адрес и платежные реквизиты Вашей инспекции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B9D0D-818A-47F6-ACDD-93DFD84C26F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947738" y="323850"/>
            <a:ext cx="8580437" cy="792163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Узнай ОКТМО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8AF6D-91CE-4421-BDB0-D0A7F5D99583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331913"/>
            <a:ext cx="90011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915988" y="252413"/>
            <a:ext cx="8580437" cy="792162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Федеральная информационная адресная система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22459-43FF-4E21-8F2D-114499FA97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1260475"/>
            <a:ext cx="90693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marL="0" algn="just" eaLnBrk="1" hangingPunct="1">
              <a:defRPr/>
            </a:pPr>
            <a:r>
              <a:rPr lang="ru-RU" sz="2000" dirty="0"/>
              <a:t>Риски бизнеса: проверь себя и контрагента     </a:t>
            </a:r>
            <a:r>
              <a:rPr lang="ru-RU" sz="2000" dirty="0" err="1"/>
              <a:t>юл</a:t>
            </a:r>
            <a:r>
              <a:rPr lang="ru-RU" sz="2000" dirty="0"/>
              <a:t>  </a:t>
            </a:r>
            <a:r>
              <a:rPr lang="ru-RU" sz="2000" dirty="0" err="1"/>
              <a:t>ип</a:t>
            </a:r>
            <a:endParaRPr lang="ru-RU" sz="2000" dirty="0"/>
          </a:p>
          <a:p>
            <a:pPr marL="0" algn="just" eaLnBrk="1" hangingPunct="1">
              <a:defRPr/>
            </a:pPr>
            <a:r>
              <a:rPr lang="ru-RU" sz="2000" b="0" dirty="0"/>
              <a:t>Сервис позволяет проявить должную осмотрительность при выборе контрагента (поставщика, подрядчика), предоставляет сведения о государственной регистрации ЮЛ, ИП, крестьянских (фермерских) хозяйств, позволяет осуществлять поиск сведений в реестре дисквалифицированных лиц. Содержит информацию об адресах массовой регистрации; сведения о лицах, в отношении которых факт невозможности участия в организации установлен в судебном порядке, сведения о ЮЛ, отсутствующих по своему юридическому адресу.</a:t>
            </a:r>
          </a:p>
          <a:p>
            <a:pPr marL="0" algn="just" eaLnBrk="1" hangingPunct="1">
              <a:defRPr/>
            </a:pPr>
            <a:r>
              <a:rPr lang="ru-RU" sz="2000" dirty="0"/>
              <a:t>Действительные ИНН юридических лиц   </a:t>
            </a:r>
            <a:r>
              <a:rPr lang="ru-RU" sz="2000" dirty="0" err="1"/>
              <a:t>юл</a:t>
            </a:r>
            <a:endParaRPr lang="ru-RU" sz="2000" dirty="0"/>
          </a:p>
          <a:p>
            <a:pPr marL="0" algn="just" eaLnBrk="1" hangingPunct="1">
              <a:defRPr/>
            </a:pPr>
            <a:r>
              <a:rPr lang="ru-RU" sz="2000" dirty="0"/>
              <a:t>Недействительные свидетельства     </a:t>
            </a:r>
            <a:r>
              <a:rPr lang="ru-RU" sz="2000" dirty="0" err="1"/>
              <a:t>фл</a:t>
            </a:r>
            <a:r>
              <a:rPr lang="ru-RU" sz="2000" dirty="0"/>
              <a:t>  </a:t>
            </a:r>
            <a:r>
              <a:rPr lang="ru-RU" sz="2000" dirty="0" err="1"/>
              <a:t>юл</a:t>
            </a:r>
            <a:r>
              <a:rPr lang="ru-RU" sz="2000" dirty="0"/>
              <a:t>  </a:t>
            </a:r>
            <a:r>
              <a:rPr lang="ru-RU" sz="2000" dirty="0" err="1"/>
              <a:t>ип</a:t>
            </a:r>
            <a:endParaRPr lang="ru-RU" sz="2000" dirty="0"/>
          </a:p>
          <a:p>
            <a:pPr marL="0" algn="just" eaLnBrk="1" hangingPunct="1">
              <a:defRPr/>
            </a:pPr>
            <a:r>
              <a:rPr lang="ru-RU" sz="2000" dirty="0"/>
              <a:t>Недействительные ИНН физических лиц    </a:t>
            </a:r>
            <a:r>
              <a:rPr lang="ru-RU" sz="2000" dirty="0" err="1"/>
              <a:t>фл</a:t>
            </a:r>
            <a:r>
              <a:rPr lang="ru-RU" sz="2000" dirty="0"/>
              <a:t>  </a:t>
            </a:r>
            <a:r>
              <a:rPr lang="ru-RU" sz="2000" dirty="0" err="1"/>
              <a:t>ип</a:t>
            </a:r>
            <a:endParaRPr lang="ru-RU" sz="2000" dirty="0"/>
          </a:p>
          <a:p>
            <a:pPr marL="0" algn="just" eaLnBrk="1" hangingPunct="1">
              <a:defRPr/>
            </a:pPr>
            <a:r>
              <a:rPr lang="ru-RU" sz="2000" dirty="0"/>
              <a:t>Недействительные ИНН юридических лиц    </a:t>
            </a:r>
            <a:r>
              <a:rPr lang="ru-RU" sz="2000" dirty="0" err="1"/>
              <a:t>юл</a:t>
            </a:r>
            <a:endParaRPr lang="ru-RU" sz="2000" dirty="0"/>
          </a:p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954088" y="252413"/>
            <a:ext cx="8580437" cy="719137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Безопасность бизнеса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FC367-47B2-4D62-BA60-63170E4BB22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>
          <a:xfrm>
            <a:off x="1008063" y="323850"/>
            <a:ext cx="8580437" cy="636588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Риски бизнеса: проверь себя и контрагента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A94CE-0561-41AF-A68A-D16F0EB2FF4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116013"/>
            <a:ext cx="907256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3BEA2-891E-4B0F-8D32-C4EB57F0396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539750"/>
            <a:ext cx="8928100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396875"/>
            <a:ext cx="8588375" cy="649288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</a:rPr>
              <a:t>ПРОВЕРЬТЕ, НЕ РИСКУЕТ ЛИ ВАШ БИЗНЕС?</a:t>
            </a:r>
          </a:p>
        </p:txBody>
      </p:sp>
      <p:sp>
        <p:nvSpPr>
          <p:cNvPr id="53252" name="Rectangle 4"/>
          <p:cNvSpPr>
            <a:spLocks noGrp="1"/>
          </p:cNvSpPr>
          <p:nvPr>
            <p:ph type="body" idx="4294967295"/>
          </p:nvPr>
        </p:nvSpPr>
        <p:spPr>
          <a:xfrm>
            <a:off x="882650" y="1260475"/>
            <a:ext cx="8588375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u="sng" smtClean="0"/>
              <a:t>      </a:t>
            </a:r>
            <a:r>
              <a:rPr lang="ru-RU" sz="1600" u="sng" smtClean="0">
                <a:hlinkClick r:id="rId2"/>
              </a:rPr>
              <a:t>Сведения о юридических лицах и индивидуальных предпринимателях, в отношении которых представлены документы для государственной регистрации, в том числе для государственной регистрации изменений, вносимых в учредительные документы юридического лица, и внесения изменений в сведения о юридическом лице, содержащиеся в ЕГРЮЛ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u="sng" smtClean="0"/>
              <a:t>     </a:t>
            </a:r>
            <a:r>
              <a:rPr lang="ru-RU" sz="1600" u="sng" smtClean="0">
                <a:hlinkClick r:id="rId3"/>
              </a:rPr>
              <a:t>Сообщения юридических лиц, опубликованные в журнале «Вестник государственной регистрации» о принятии решений о ликвидации, о реорганизации, об уменьшении уставного капитала, о приобретении обществом с ограниченной ответственностью 20% уставного капитала другого общества, а также иные сообщения юридических лиц, которые они обязаны публиковать в соответствии с законодательством Российской Федерации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u="sng" smtClean="0"/>
              <a:t>    </a:t>
            </a:r>
            <a:r>
              <a:rPr lang="ru-RU" sz="1600" u="sng" smtClean="0">
                <a:hlinkClick r:id="rId4"/>
              </a:rPr>
              <a:t>Сведения, опубликованные в журнале «Вестник государственной регистрации» о принятых регистрирующими органами решениях о предстоящем исключении недействующих юр.лиц из ЕГРЮЛ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u="sng" smtClean="0"/>
              <a:t>   </a:t>
            </a:r>
            <a:r>
              <a:rPr lang="ru-RU" sz="1600" u="sng" smtClean="0">
                <a:hlinkClick r:id="rId5"/>
              </a:rPr>
              <a:t>Поиск сведений в реестре дисквалифицированных лиц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u="sng" smtClean="0"/>
              <a:t>   </a:t>
            </a:r>
            <a:r>
              <a:rPr lang="ru-RU" sz="1600" u="sng" smtClean="0">
                <a:hlinkClick r:id="rId6"/>
              </a:rPr>
              <a:t>Юридические лица, в состав исполнительных органов которых входят дисквалифицированные лица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u="sng" smtClean="0"/>
              <a:t>   </a:t>
            </a:r>
            <a:r>
              <a:rPr lang="ru-RU" sz="1600" u="sng" smtClean="0">
                <a:hlinkClick r:id="rId7"/>
              </a:rPr>
              <a:t>Адреса, указанные при государственной регистрации в качестве места нахождения несколькими юридическими лицами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u="sng" smtClean="0"/>
              <a:t>   </a:t>
            </a:r>
            <a:r>
              <a:rPr lang="ru-RU" sz="1600" u="sng" smtClean="0">
                <a:hlinkClick r:id="rId8"/>
              </a:rPr>
              <a:t>Сведения о лицах, в отношении которых факт невозможности участия (осуществления руководства) в организации установлен (подтвержден) в судебном порядке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u="sng" smtClean="0"/>
              <a:t>   </a:t>
            </a:r>
            <a:r>
              <a:rPr lang="ru-RU" sz="1600" u="sng" smtClean="0">
                <a:hlinkClick r:id="rId9"/>
              </a:rPr>
              <a:t>Сведения о юридических лицах, связь с которыми по указанному ими адресу (месту нахождения), внесенному в Единый государственный реестр юридических лиц, отсутствует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u="sng" smtClean="0"/>
              <a:t>   </a:t>
            </a:r>
            <a:r>
              <a:rPr lang="ru-RU" sz="1600" u="sng" smtClean="0">
                <a:hlinkClick r:id="rId10"/>
              </a:rPr>
              <a:t>Сведения о юридических лицах, имеющих задолженность по уплате налогов и/или не представляющих налоговую отчетность более года</a:t>
            </a:r>
            <a:endParaRPr lang="ru-RU" sz="1600" u="sng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188" y="1116013"/>
            <a:ext cx="9072562" cy="6121400"/>
          </a:xfrm>
        </p:spPr>
        <p:txBody>
          <a:bodyPr/>
          <a:lstStyle/>
          <a:p>
            <a:pPr marL="0" algn="just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Представление налоговой и бухгалтерской отчетности в электронном виде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направить в налоговый орган налоговую и бухгалтерскую отчетность в электронном виде.</a:t>
            </a:r>
          </a:p>
          <a:p>
            <a:pPr marL="0" algn="just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Сервис получения идентификатора абонента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Позволяет всем категориям налогоплательщиков, имеющим сертификат ключа электронной подписи, зарегистрироваться в системе сдачи налоговой и бухгалтерской отчётности по ТКС и получить идентификатор абонента.</a:t>
            </a:r>
          </a:p>
          <a:p>
            <a:pPr marL="0" algn="just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Проверка корректности заполнения счетов-фактур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проверить правильность заполнения идентификационных реквизитов контрагентов в счетах-фактурах. </a:t>
            </a:r>
          </a:p>
          <a:p>
            <a:pPr marL="0" algn="just" eaLnBrk="1" hangingPunct="1"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Внимание! Сервис функционирует в рамках пилотного проекта!</a:t>
            </a:r>
          </a:p>
          <a:p>
            <a:pPr marL="0" algn="just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Таможенный союз. Заявления о ввозе товаров и уплате косвенных налогов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позволяет получить информацию о поступлении электронной копии заявления о ввозе товаров и уплате косвенных налогов из налоговых органов страны импортёра (заявителя) в налоговые органы страны-экспортёра Таможенного союза</a:t>
            </a:r>
          </a:p>
          <a:p>
            <a:pPr marL="0" algn="just"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Узнать о жалобе  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Сервис предоставляет возможность организациям и физическим лицам получать информацию о ходе и результатах рассмотрения обращений (жалоб, заявлений, предложений), поступивших в Федеральную налоговую службу.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>
          <a:xfrm>
            <a:off x="1025525" y="323850"/>
            <a:ext cx="8580438" cy="792163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Взаимодействие  с налоговыми органами не обращаясь лично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C3D4B-C9FF-49BB-9D32-452D1309E88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09625" y="396875"/>
            <a:ext cx="9001125" cy="6840538"/>
          </a:xfrm>
        </p:spPr>
        <p:txBody>
          <a:bodyPr/>
          <a:lstStyle/>
          <a:p>
            <a:pPr marL="0" algn="just" eaLnBrk="1" hangingPunct="1"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Решения по жалобам    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Сервис предоставляет информацию о результатах рассмотрения ФНС России жалоб (обращений) налогоплательщиков за исключением информации, доступ к которой ограничен законодательством Российской Федерации.</a:t>
            </a:r>
          </a:p>
          <a:p>
            <a:pPr marL="0" algn="just" eaLnBrk="1" hangingPunct="1"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Получение выписки из ЕГРЮЛ/ЕГРИП через интернет 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Сервис предоставляет возможность заинтересованным лицам получить сведения о себе из ЕГРЮЛ и ЕГРИП в виде выписки («электронной» либо на бумажном носителе) на основании запроса, направленного через Интернет.</a:t>
            </a:r>
          </a:p>
          <a:p>
            <a:pPr marL="0" algn="just" eaLnBrk="1" hangingPunct="1"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Доступ к ЕГРЮЛ и ЕГРИП   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Сервис предоставляет возможность получения сведений из ЕГРЮЛ и ЕГРИП в электронном виде через Интернет.</a:t>
            </a:r>
          </a:p>
          <a:p>
            <a:pPr marL="0" algn="just" eaLnBrk="1" hangingPunct="1"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Личный кабинет налогоплательщика юридического лица  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юл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Сервис позволяет получать актуальную информацию о задолженности по налогам перед бюджетом, о суммах начисленных и уплаченных налоговых платежей, о наличии переплат, невыясненных платежей; контролировать состояние расчетов с бюджетом; составлять и направлять в налоговые органы заявления на уточнение платежа, заявления о зачете/возврате переплаты; получать справки о состоянии расчетов с бюджетом, об исполнении обязанности по уплате налогов и других обязательных платежей, акты сверки.</a:t>
            </a:r>
          </a:p>
          <a:p>
            <a:pPr marL="0" algn="just" eaLnBrk="1" hangingPunct="1">
              <a:buFontTx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Личный кабинет налогоплательщика индивидуального предпринимателя  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Сервис позволяет индивидуальному предпринимателю в режиме онлайн контролировать состояние расчетов с бюджетом, взаимодействовать с налоговыми органами в электронном виде, а также подбирать оптимальную систему налогообложения.</a:t>
            </a:r>
          </a:p>
          <a:p>
            <a:pPr eaLnBrk="1" hangingPunct="1">
              <a:buFontTx/>
              <a:buNone/>
              <a:defRPr/>
            </a:pPr>
            <a:endParaRPr lang="ru-RU" b="1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9734550" y="6661150"/>
            <a:ext cx="725488" cy="696913"/>
          </a:xfrm>
          <a:prstGeom prst="rect">
            <a:avLst/>
          </a:prstGeom>
          <a:noFill/>
        </p:spPr>
        <p:txBody>
          <a:bodyPr lIns="104306" tIns="52153" rIns="104306" bIns="52153" anchor="ctr">
            <a:normAutofit/>
          </a:bodyPr>
          <a:lstStyle/>
          <a:p>
            <a: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fld id="{880614AB-4628-4D7A-BEAF-45ACAD7A5A6E}" type="slidenum">
              <a:rPr lang="ru-RU" sz="2700">
                <a:solidFill>
                  <a:schemeClr val="bg1"/>
                </a:solidFill>
                <a:latin typeface="+mn-lt"/>
              </a:rPr>
              <a:pPr algn="ctr" defTabSz="1043056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27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666750" y="252413"/>
            <a:ext cx="9504363" cy="792162"/>
          </a:xfrm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ru-RU" sz="2400" b="0" smtClean="0">
                <a:latin typeface="Times New Roman" pitchFamily="18" charset="0"/>
              </a:rPr>
              <a:t>Представление налоговой и бухгалтерской отчетности в электронном виде</a:t>
            </a:r>
            <a:r>
              <a:rPr lang="ru-RU" smtClean="0"/>
              <a:t> 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809625" y="1116013"/>
            <a:ext cx="8732838" cy="5980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Федеральная налоговая служба проводит пилотный проект по эксплуатации программного обеспечения, обеспечивающего представление налоговой и бухгалтерской отчетности в электронном виде через Интернет-сайт ФНС России.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Данный сервис предоставляет информацию о </a:t>
            </a:r>
            <a:r>
              <a:rPr lang="ru-RU" sz="2000" smtClean="0">
                <a:hlinkClick r:id="rId2"/>
              </a:rPr>
              <a:t>наиболее часто задаваемых вопросах при использовании Интернет-сервиса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Методические рекомендации к Порядку представления налоговой и бухгалтерской отчетности в электронном виде через Интернет-сайт ФНС России:</a:t>
            </a:r>
            <a:endParaRPr lang="ru-RU" sz="200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3"/>
              </a:rPr>
              <a:t>для пользователей</a:t>
            </a:r>
            <a:endParaRPr lang="ru-RU" sz="2000" smtClean="0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4"/>
              </a:rPr>
              <a:t>для операторов электронного документооборота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А также предлагает при представлении налоговой и бухгалтерской отчетности  использовать:</a:t>
            </a:r>
            <a:endParaRPr lang="ru-RU" sz="2000" smtClean="0"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5"/>
              </a:rPr>
              <a:t>Получить идентификатор (если не получали ранее) посредством сервиса «Сервис получения идентификатора абонента»</a:t>
            </a:r>
            <a:endParaRPr lang="ru-RU" sz="2000" smtClean="0"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6"/>
              </a:rPr>
              <a:t>ПК «Налогоплательщик ЮЛ»</a:t>
            </a:r>
            <a:endParaRPr lang="ru-RU" sz="2000" smtClean="0">
              <a:hlinkClick r:id="rId7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hlinkClick r:id="rId7"/>
              </a:rPr>
              <a:t>Сертификат открытого ключа подписи МИ ФНС России по ЦОД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Установить </a:t>
            </a:r>
            <a:r>
              <a:rPr lang="ru-RU" sz="2000" smtClean="0">
                <a:hlinkClick r:id="rId8"/>
              </a:rPr>
              <a:t>корневой сертификат ФНС России и список отозванных сертификатов</a:t>
            </a: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F3BF8-2A4E-4D2E-8B16-3DDB50A211B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10" name="Объект 5"/>
          <p:cNvSpPr>
            <a:spLocks noGrp="1"/>
          </p:cNvSpPr>
          <p:nvPr>
            <p:ph idx="1"/>
          </p:nvPr>
        </p:nvSpPr>
        <p:spPr>
          <a:xfrm>
            <a:off x="962025" y="612775"/>
            <a:ext cx="8561388" cy="6483350"/>
          </a:xfrm>
        </p:spPr>
        <p:txBody>
          <a:bodyPr/>
          <a:lstStyle/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Сейчас на сайте ФНС реализовано 42 интерактивных сервиса. Самым популярным является сервис "Риски бизнеса: Проверь себя и контрагента" - за 2014 год к нему обратились свыше 442 млн раз. Также большой популярностью у пользователей в 2014 году пользовался сервис "Узнай ИНН". Он позволяет узнать свой ИНН, а также узнать ИНН другого физического лица - свыше 9,8 млн обращений. Свыше 4,4 млн обращений поступило на сервис "Адрес и платежные реквизиты Вашей инспекции", "Имущественные налоги: ставки и льготы" - свыше 2,7 млн, "Создай свой бизнес" - свыше 2,6 млн, "Онлайн-запись на прием в инспекцию" - свыше 954 тыс. заявок налогоплательщиков. 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Всего за 2014 год с использованием сервисов физическими лицами было совершено около 2,5 млн платежей на общую сумму почти 3,5 млрд руб. По сравнению с 2013 годом общая сумма платежей, совершенных с помощью сервисов сайта nalog.ru, увеличилась почти в 2 раза (на 97%).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882650" y="323850"/>
            <a:ext cx="8588375" cy="576263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Проверка корректности заполнения счетов-фактур</a:t>
            </a:r>
            <a:r>
              <a:rPr lang="ru-RU" smtClean="0"/>
              <a:t>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954088" y="1189038"/>
            <a:ext cx="8588375" cy="5907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/>
              <a:t>Сервис создан, как одно из мероприятий по подготовке к расширенному декларированию операций по НДС с 2015 года. Начиная с 1 квартала 2015 года в налоговую декларацию по НДС должны включаться сведения из книг покупок, книг продаж и дополнительных листов к ним, а также журналов учета полученных и выставленных счетов-фактур.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Сервис позволяет избежать ошибок в предоставляемых сведениях из книг и журналов, в части заполнения идентификационных реквизитов контрагентов (ИНН, КПП) и сэкономить время на их проверку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В соответствии с назначением сервиса, он осуществляет проверку идентификационных реквизитов юридических лиц и индивидуальных предпринимателей по данным ЕГРН, сервис не может использоваться для проверки ИНН физических лиц, не являющихся индивидуальными предпринимателями.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Для интеграции сервиса в информационные системы доступен SOAP - интерфейс.</a:t>
            </a:r>
          </a:p>
          <a:p>
            <a:pPr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323850"/>
            <a:ext cx="8588375" cy="865188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2400" b="0" smtClean="0">
                <a:latin typeface="Times New Roman" pitchFamily="18" charset="0"/>
              </a:rPr>
              <a:t>Таможенный союз. Заявления о ввозе товаров и уплате косвенных налогов</a:t>
            </a:r>
            <a:r>
              <a:rPr lang="ru-RU" smtClean="0"/>
              <a:t> 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331913"/>
            <a:ext cx="8588375" cy="576421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323850"/>
            <a:ext cx="8588375" cy="649288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</a:rPr>
              <a:t>Узнать о жалобе</a:t>
            </a:r>
            <a:r>
              <a:rPr lang="ru-RU" smtClean="0"/>
              <a:t> 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260475"/>
            <a:ext cx="8588375" cy="58356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189038"/>
            <a:ext cx="8588375" cy="5907087"/>
          </a:xfrm>
        </p:spPr>
      </p:pic>
      <p:sp>
        <p:nvSpPr>
          <p:cNvPr id="58372" name="Rectangle 4"/>
          <p:cNvSpPr>
            <a:spLocks noGrp="1"/>
          </p:cNvSpPr>
          <p:nvPr>
            <p:ph type="title" idx="4294967295"/>
          </p:nvPr>
        </p:nvSpPr>
        <p:spPr>
          <a:xfrm>
            <a:off x="954088" y="396875"/>
            <a:ext cx="8588375" cy="504825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Решения по жалобе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396875"/>
            <a:ext cx="8588375" cy="504825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Получение выписки из ЕГРЮЛ/ЕГРИП через интернет</a:t>
            </a:r>
            <a:r>
              <a:rPr lang="ru-RU" smtClean="0"/>
              <a:t> 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331913"/>
            <a:ext cx="8588375" cy="576421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323850"/>
            <a:ext cx="8588375" cy="504825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Доступ к ЕГРЮЛ и ЕГРИП</a:t>
            </a:r>
            <a:r>
              <a:rPr lang="ru-RU" smtClean="0"/>
              <a:t> 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189038"/>
            <a:ext cx="8588375" cy="590708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396875"/>
            <a:ext cx="8588375" cy="649288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Личный кабинет налогоплательщика юридического лица    юл</a:t>
            </a:r>
            <a:r>
              <a:rPr lang="ru-RU" smtClean="0"/>
              <a:t> 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954088" y="1260475"/>
            <a:ext cx="8588375" cy="5835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ПОРЯДОК ПРЕДОСТАВЛЕНИЯ ДОСТУПА В ЛИЧНЫЙ КАБИНЕТ НАЛОГОПЛАТЕЛЬЩИКА ЮРИДИЧЕСКОГО ЛИЦА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Для подключения к сервису "Личный кабинет налогоплательщика юридического лица" необходимо получить квалифицированный сертификат ключа проверки электронной подписи (далее КСКПЭП) в удостоверяющем центре, аккредитованном в сети доверенных удостоверяющих центров Минкомсвязи России, участником которой является и ФНС России (</a:t>
            </a:r>
            <a:r>
              <a:rPr lang="ru-RU" sz="1800" smtClean="0">
                <a:hlinkClick r:id="rId2"/>
              </a:rPr>
              <a:t>Перечень удостоверяющих центров</a:t>
            </a:r>
            <a:r>
              <a:rPr lang="ru-RU" sz="1800" smtClean="0"/>
              <a:t>) в соответствии с требованиями Федерального закона от 06.04.2011 № 63-ФЗ.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КСКПЭП должен быть выдан на руководителя организации либо лицо, имеющее право действовать без доверенности от имени организации по сведениям ЕГРЮЛ, либо лицо, имеющее действующую доверенность с полными полномочиями.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Обязательным условием является наличие в КСКПЭП ИНН юридического лица.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Для управляющей компании КСКПЭП должен содержать ФИО руководителя управляющей компании и реквизиты той организации, управление которой осуществляется (ИНН, ОГРН).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Могут быть использованы КСКПЭП, выданные для представления налоговой и бухгалтерской отчетности по телекоммуникационным каналам связи.</a:t>
            </a:r>
            <a:endParaRPr lang="ru-RU" sz="1800" b="1" smtClean="0"/>
          </a:p>
          <a:p>
            <a:pPr>
              <a:lnSpc>
                <a:spcPct val="80000"/>
              </a:lnSpc>
            </a:pPr>
            <a:r>
              <a:rPr lang="ru-RU" sz="1800" b="1" smtClean="0"/>
              <a:t>Для входа в "Личный кабинет налогоплательщика юридического лица":</a:t>
            </a: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подключите носитель ключа электронной подписи к компьютеру;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hlinkClick r:id="rId3"/>
              </a:rPr>
              <a:t>выполните проверку условий подключения к личному кабинету налогоплательщика юридического лица*</a:t>
            </a:r>
            <a:r>
              <a:rPr lang="ru-RU" sz="1800" smtClean="0"/>
              <a:t>;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809625" y="323850"/>
            <a:ext cx="8588375" cy="865188"/>
          </a:xfrm>
        </p:spPr>
        <p:txBody>
          <a:bodyPr/>
          <a:lstStyle/>
          <a:p>
            <a:pPr algn="ctr">
              <a:lnSpc>
                <a:spcPts val="2900"/>
              </a:lnSpc>
            </a:pPr>
            <a:r>
              <a:rPr lang="ru-RU" sz="2400" b="0" smtClean="0">
                <a:latin typeface="Times New Roman" pitchFamily="18" charset="0"/>
              </a:rPr>
              <a:t>Личный кабинет налогоплательщика индивидуального предпринимателя</a:t>
            </a:r>
            <a:r>
              <a:rPr lang="ru-RU" smtClean="0"/>
              <a:t> 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260475"/>
            <a:ext cx="8588375" cy="58356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1"/>
          <p:cNvSpPr>
            <a:spLocks noGrp="1"/>
          </p:cNvSpPr>
          <p:nvPr>
            <p:ph idx="1"/>
          </p:nvPr>
        </p:nvSpPr>
        <p:spPr>
          <a:xfrm>
            <a:off x="962025" y="971550"/>
            <a:ext cx="8561388" cy="6408738"/>
          </a:xfrm>
        </p:spPr>
        <p:txBody>
          <a:bodyPr/>
          <a:lstStyle/>
          <a:p>
            <a:pPr marL="0" algn="just"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Личный кабинет налогоплательщика для физических лиц     фл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b="0" smtClean="0">
                <a:latin typeface="Times New Roman" pitchFamily="18" charset="0"/>
                <a:cs typeface="Times New Roman" pitchFamily="18" charset="0"/>
              </a:rPr>
              <a:t>Сервис позволяет получать актуальную информацию о задолженности по налогам перед бюджетом, о суммах начисленных и уплаченных налоговых платежей, об объектах собственности, контролировать состояние расчетов с бюджетом, получать и распечатывать налоговые уведомления и квитанции на уплату налогов, осуществлять оплату, заполнять налоговую декларацию 3-НДФЛ в режиме онлайн, направлять декларацию 3-НДФЛ в налоговый орган, подписанную ЭП налогоплательщика, отслеживать статус камеральной проверки декларации 3-НДФЛ, обращаться в налоговые органы без личного визита.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Узнай ИНН       фл ип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b="0" smtClean="0">
                <a:latin typeface="Times New Roman" pitchFamily="18" charset="0"/>
                <a:cs typeface="Times New Roman" pitchFamily="18" charset="0"/>
              </a:rPr>
              <a:t>Сервис позволяет узнать свой идентификационный номер налогоплательщика (ИНН), узнать ИНН физического лица.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Подача заявления физического лица о постановке на учет     фл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b="0" smtClean="0">
                <a:latin typeface="Times New Roman" pitchFamily="18" charset="0"/>
                <a:cs typeface="Times New Roman" pitchFamily="18" charset="0"/>
              </a:rPr>
              <a:t>Сервис позволяет: направить в налоговый орган заявление физического лица о постановке на учет (в том числе заверенное ЭП заявителя).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Справочная информация о ставках и льготах по имущественным налогам    фл  юл  ип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b="0" smtClean="0">
                <a:latin typeface="Times New Roman" pitchFamily="18" charset="0"/>
                <a:cs typeface="Times New Roman" pitchFamily="18" charset="0"/>
              </a:rPr>
              <a:t>Сервис позволяет получить информацию по вопросам применения налоговых ставок и льгот по налогу на имущество, транспортному и земельному налогам.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Сроки направления налоговых уведомлений     фл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sz="1800" b="0" smtClean="0">
                <a:latin typeface="Times New Roman" pitchFamily="18" charset="0"/>
                <a:cs typeface="Times New Roman" pitchFamily="18" charset="0"/>
              </a:rPr>
              <a:t>Сервис позволяет узнать о запланированных сроках направления налоговых уведомлений по налогу на имущество физических лиц, транспортному и земельному налогам в конкретной налоговой инспекции.</a:t>
            </a:r>
          </a:p>
          <a:p>
            <a:pPr marL="0" algn="just" eaLnBrk="1" hangingPunct="1"/>
            <a:endParaRPr lang="ru-RU" sz="1800" b="0" smtClean="0"/>
          </a:p>
        </p:txBody>
      </p:sp>
      <p:sp>
        <p:nvSpPr>
          <p:cNvPr id="44034" name="Заголовок 2"/>
          <p:cNvSpPr>
            <a:spLocks noGrp="1"/>
          </p:cNvSpPr>
          <p:nvPr>
            <p:ph type="title"/>
          </p:nvPr>
        </p:nvSpPr>
        <p:spPr>
          <a:xfrm>
            <a:off x="954088" y="252413"/>
            <a:ext cx="8582025" cy="635000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Сервисы, предназначенные только для физических лиц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4A537-0003-4921-B077-CFD674D57B3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539750"/>
            <a:ext cx="8588375" cy="576263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Личный кабинет налогоплательщика для физических лиц</a:t>
            </a:r>
            <a:r>
              <a:rPr lang="ru-RU" smtClean="0"/>
              <a:t> 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260475"/>
            <a:ext cx="8588375" cy="58356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4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lvl="3" eaLnBrk="1" hangingPunct="1"/>
            <a:r>
              <a:rPr lang="ru-RU" smtClean="0"/>
              <a:t>Федеральная налоговая служба (ФНС России) является федеральным органом исполнительной власти, осуществляющим функции по контролю и надзору за соблюдением законодательства о налогах и сборах, за правильностью исчисления, полнотой и своевременностью внесения в соответствующий бюджет налогов и сборов, в случаях, предусмотренных законодательством Российской Федерации, за правильностью исчисления, полнотой и своевременностью внесения в соответствующий бюджет иных обязательных платежей, за производством и оборотом этилового спирта, спиртосодержащей, алкогольной и табачной продукции, а также функции агента валютного контроля в пределах компетенции налоговых органов. </a:t>
            </a:r>
          </a:p>
        </p:txBody>
      </p:sp>
      <p:sp>
        <p:nvSpPr>
          <p:cNvPr id="18434" name="Заголовок 9"/>
          <p:cNvSpPr>
            <a:spLocks noGrp="1"/>
          </p:cNvSpPr>
          <p:nvPr>
            <p:ph type="title"/>
          </p:nvPr>
        </p:nvSpPr>
        <p:spPr>
          <a:xfrm>
            <a:off x="981075" y="180975"/>
            <a:ext cx="8580438" cy="1219200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Создай свой бизнес</a:t>
            </a: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E31C0527-9248-4B8B-B989-BB0423FA0F23}" type="slidenum">
              <a:rPr lang="ru-RU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404938"/>
            <a:ext cx="90741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539750"/>
            <a:ext cx="8588375" cy="504825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Узнать ИНН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954088" y="1260475"/>
            <a:ext cx="8588375" cy="5835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ДАННЫЙ СЕРВИС ПОЗВОЛЯЕТ:</a:t>
            </a: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узнать свой ИНН;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узнать ИНН физического лица.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ДЛЯ ТОГО, ЧТОБЫ УЗНАТЬ СВОЙ ИНН НЕОБХОДИМО:</a:t>
            </a: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заполнить форму запроса о наличии постановки на учет с присвоением ИНН;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отправить запрос;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если Вы состоите на учете в налоговых органах с присвоением ИНН, Ваш ИНН появится в строке результата.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ДЛЯ ТОГО, ЧТОБЫ УЗНАТЬ ИНН ФИЗИЧЕСКОГО ЛИЦА, НЕОБХОДИМО:</a:t>
            </a: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заполнить форму запроса на получение информации об ИНН физического лица;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отправить запрос;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информация о наличии ИНН у ФЛ, в отношении которого был направлен запрос, будет отражена в строке результата;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обратиться в инспекцию за получением информации об ИНН физического лица.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При обращении в инспекцию за получением информации об ИНН физического лица необходимо иметь при себе документ, удостоверяющий личность, документ, подтверждающий полномочия представителя, и документ, подтверждающий оплату (размер платы составляет 100 рублей). Для органов государственной власти документ, подтверждающий оплату, не требуется.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882650" y="396875"/>
            <a:ext cx="8588375" cy="576263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Подача заявления физического лица о постановке на учет</a:t>
            </a:r>
            <a:r>
              <a:rPr lang="ru-RU" smtClean="0"/>
              <a:t> 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954088" y="1331913"/>
            <a:ext cx="8588375" cy="5764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СЕРВИС ПОЗВОЛЯЕТ: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заполнить заявление физического лица о постановке на учет в налоговом органе;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зарегистрировать и отправить в налоговый орган заполненное Заявление (в том числе заверенное усиленной квалифицированной электронной подписью заявителя);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получать информацию о состоянии обработки Заявления в налоговом органе по адресу электронной почты (если Вы укажете его в Заявлении) или при повторном обращении на сайт ФНС России (режимы сервиса «Работать с ранее введенным на сайте ФНС России Заявлением или черновиком Заявления (в том числе получить сведения о статусе Заявления) с помощью формы авторизации», «Получить сведения о статусе поданного ранее Заявления с использованием транспортного контейнера»);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получить Свидетельство о постановке на учет физического лица в налоговом органе - в бумажном или в электронном виде по Вашему выбору.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882650" y="323850"/>
            <a:ext cx="8588375" cy="792163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2400" b="0" smtClean="0">
                <a:latin typeface="Times New Roman" pitchFamily="18" charset="0"/>
              </a:rPr>
              <a:t>Справочная информация о ставках и льготах по имущественным налогам</a:t>
            </a:r>
            <a:r>
              <a:rPr lang="ru-RU" smtClean="0"/>
              <a:t> 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331913"/>
            <a:ext cx="8588375" cy="576421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539750"/>
            <a:ext cx="8588375" cy="504825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Сроки направления налоговых уведомлений</a:t>
            </a:r>
            <a:r>
              <a:rPr lang="ru-RU" smtClean="0"/>
              <a:t>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260475"/>
            <a:ext cx="8588375" cy="583565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954088" y="252413"/>
            <a:ext cx="9196387" cy="4318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Иные сервисы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31B0F9-2CE5-4EB4-942D-7D5F6CFBA63E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4700" y="684213"/>
            <a:ext cx="8964613" cy="6480175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774700" y="755650"/>
            <a:ext cx="9072563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Онлайн запись на прием в инспекцию          фл   юл    ип</a:t>
            </a:r>
          </a:p>
          <a:p>
            <a:pPr algn="just"/>
            <a:r>
              <a:rPr 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Сервис предоставляет возможность всем категориям налогоплательщиков записаться на прием в инспекцию на любую услугу, спланировав визит в инспекцию заранее</a:t>
            </a:r>
          </a:p>
          <a:p>
            <a:pPr algn="just"/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Анкетирование     фл  юл  ип</a:t>
            </a:r>
          </a:p>
          <a:p>
            <a:pPr algn="just"/>
            <a:r>
              <a:rPr 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Сервис предоставляет возможность оценить работу налоговых органов</a:t>
            </a:r>
          </a:p>
          <a:p>
            <a:pPr algn="just"/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Online сервис "Формы заявлений"    фл  юл  ип</a:t>
            </a:r>
          </a:p>
          <a:p>
            <a:pPr algn="just"/>
            <a:r>
              <a:rPr 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помощью сервиса можно заполнить заявление, предоставляемое в произвольной форме, добавить в него персональные данные и распечатать его для направления в налоговый орган.</a:t>
            </a:r>
          </a:p>
          <a:p>
            <a:pPr algn="just"/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 транспортного налога за 2010 - 2013 года в соответствии с Законом Иркутской области     фл  юл</a:t>
            </a:r>
          </a:p>
          <a:p>
            <a:pPr algn="just"/>
            <a:r>
              <a:rPr 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помощью сервиса налогоплательщики могут произвести расчет транспортного налога по ставкам, действующим в Иркутской области.</a:t>
            </a:r>
          </a:p>
          <a:p>
            <a:pPr algn="just"/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 пени по налогам    фл  юл  ип</a:t>
            </a:r>
          </a:p>
          <a:p>
            <a:pPr algn="just"/>
            <a:r>
              <a:rPr 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Справочно рассчитывает пени на сумму неуплаченного или несвоевременно уплаченного налога.</a:t>
            </a:r>
          </a:p>
          <a:p>
            <a:pPr algn="just"/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Почтовая рассылка сайта ФНС России       фл  юл  ип</a:t>
            </a:r>
          </a:p>
          <a:p>
            <a:pPr algn="just"/>
            <a:r>
              <a:rPr 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Сервис позволяет подписаться на рассылку обновлений сайта ФНС России из интересующего пользователя раздела.</a:t>
            </a:r>
          </a:p>
          <a:p>
            <a:pPr algn="just"/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Форум сайта ФНС России    фл  юл  ип</a:t>
            </a:r>
          </a:p>
          <a:p>
            <a:pPr algn="just"/>
            <a:r>
              <a:rPr 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Сервис представляет собой площадку для обсуждения актуальных вопросов</a:t>
            </a:r>
          </a:p>
          <a:p>
            <a:pPr algn="just"/>
            <a:r>
              <a:rPr lang="ru-RU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Вакансии    фл</a:t>
            </a:r>
          </a:p>
          <a:p>
            <a:pPr algn="just"/>
            <a:r>
              <a:rPr 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Сервис предназначен для информирования о вакансиях ФНС России и территориальных налоговых органов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809625" y="396875"/>
            <a:ext cx="8588375" cy="431800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Онлайн запись на прием в инспекцию</a:t>
            </a:r>
            <a:r>
              <a:rPr lang="ru-RU" smtClean="0"/>
              <a:t> 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189038"/>
            <a:ext cx="8588375" cy="5907087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396875"/>
            <a:ext cx="8588375" cy="504825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Анкетирование 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189038"/>
            <a:ext cx="8588375" cy="5907087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539750"/>
            <a:ext cx="8588375" cy="431800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Online сервис "Формы заявлений"</a:t>
            </a:r>
            <a:r>
              <a:rPr lang="ru-RU" smtClean="0"/>
              <a:t> 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260475"/>
            <a:ext cx="8588375" cy="583565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252413"/>
            <a:ext cx="8588375" cy="57626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2400" b="0" smtClean="0">
                <a:latin typeface="Times New Roman" pitchFamily="18" charset="0"/>
              </a:rPr>
              <a:t>Расчет пени по налогам</a:t>
            </a:r>
            <a:r>
              <a:rPr lang="ru-RU" smtClean="0"/>
              <a:t> 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404938"/>
            <a:ext cx="8588375" cy="569118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539750"/>
            <a:ext cx="8588375" cy="649288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Форум сайта ФНС России</a:t>
            </a:r>
            <a:r>
              <a:rPr lang="ru-RU" smtClean="0"/>
              <a:t> 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404938"/>
            <a:ext cx="8588375" cy="59039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1050925" y="396875"/>
            <a:ext cx="8561388" cy="719138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Формы Вашего бизнеса</a:t>
            </a:r>
            <a:endParaRPr lang="ru-RU" sz="2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55F0D-31F6-4664-88B4-A4FE989F7F5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044575"/>
            <a:ext cx="89296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539750"/>
            <a:ext cx="8588375" cy="576263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Почтовая рассылка сайта ФНС России</a:t>
            </a:r>
            <a:r>
              <a:rPr lang="ru-RU" smtClean="0"/>
              <a:t> 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331913"/>
            <a:ext cx="8588375" cy="5764212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954088" y="323850"/>
            <a:ext cx="8588375" cy="576263"/>
          </a:xfrm>
        </p:spPr>
        <p:txBody>
          <a:bodyPr/>
          <a:lstStyle/>
          <a:p>
            <a:pPr algn="ctr"/>
            <a:r>
              <a:rPr lang="ru-RU" sz="2400" b="0" smtClean="0">
                <a:latin typeface="Times New Roman" pitchFamily="18" charset="0"/>
              </a:rPr>
              <a:t>Вакансии 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116013"/>
            <a:ext cx="8588375" cy="59801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Объект 4"/>
          <p:cNvGraphicFramePr>
            <a:graphicFrameLocks noGrp="1"/>
          </p:cNvGraphicFramePr>
          <p:nvPr>
            <p:ph idx="1"/>
          </p:nvPr>
        </p:nvGraphicFramePr>
        <p:xfrm>
          <a:off x="911225" y="1720850"/>
          <a:ext cx="8662988" cy="5426075"/>
        </p:xfrm>
        <a:graphic>
          <a:graphicData uri="http://schemas.openxmlformats.org/presentationml/2006/ole">
            <p:oleObj spid="_x0000_s20481" r:id="rId3" imgW="8669263" imgH="5425910" progId="Excel.Chart.8">
              <p:embed/>
            </p:oleObj>
          </a:graphicData>
        </a:graphic>
      </p:graphicFrame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962025" y="552450"/>
            <a:ext cx="8580438" cy="1219200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Государственная регистрация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4B6003-C43C-4831-86B5-A0BC8BB1660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>
          <a:xfrm>
            <a:off x="965200" y="323850"/>
            <a:ext cx="8580438" cy="936625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Подача документов на государственную регистрацию юридических лиц и индивидуальных предпринимателей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F9131-2A5A-41BA-AF42-BC0E5EE74D1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1547813"/>
            <a:ext cx="46085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93725" y="1620838"/>
            <a:ext cx="4506913" cy="53276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</a:pPr>
            <a:r>
              <a:rPr lang="ru-RU" sz="2000" smtClean="0"/>
              <a:t>Общий режим налогообложения     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smtClean="0"/>
              <a:t>Индивидуальный предприниматель                             Юридическое лицо</a:t>
            </a:r>
          </a:p>
          <a:p>
            <a:pPr marL="0" algn="ctr" eaLnBrk="1" hangingPunct="1">
              <a:spcBef>
                <a:spcPct val="0"/>
              </a:spcBef>
            </a:pPr>
            <a:r>
              <a:rPr lang="ru-RU" sz="2000" smtClean="0"/>
              <a:t>НДС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smtClean="0"/>
              <a:t>						налог на прибыль</a:t>
            </a:r>
          </a:p>
          <a:p>
            <a:pPr marL="0" algn="ctr" eaLnBrk="1" hangingPunct="1">
              <a:spcBef>
                <a:spcPct val="0"/>
              </a:spcBef>
            </a:pPr>
            <a:r>
              <a:rPr lang="ru-RU" sz="2000" smtClean="0"/>
              <a:t>налог на имущество (при наличии)</a:t>
            </a:r>
          </a:p>
          <a:p>
            <a:pPr marL="0" algn="ctr" eaLnBrk="1" hangingPunct="1">
              <a:spcBef>
                <a:spcPct val="0"/>
              </a:spcBef>
            </a:pPr>
            <a:r>
              <a:rPr lang="ru-RU" sz="2000" smtClean="0"/>
              <a:t>транспортный налог (при наличии)</a:t>
            </a:r>
          </a:p>
          <a:p>
            <a:pPr marL="0" algn="ctr" eaLnBrk="1" hangingPunct="1">
              <a:spcBef>
                <a:spcPct val="0"/>
              </a:spcBef>
            </a:pPr>
            <a:r>
              <a:rPr lang="ru-RU" sz="2000" smtClean="0"/>
              <a:t>земельный налог ( при наличии)</a:t>
            </a:r>
          </a:p>
          <a:p>
            <a:pPr marL="0" algn="ctr" eaLnBrk="1" hangingPunct="1">
              <a:spcBef>
                <a:spcPct val="0"/>
              </a:spcBef>
            </a:pPr>
            <a:r>
              <a:rPr lang="ru-RU" sz="2000" smtClean="0"/>
              <a:t>НДФЛ</a:t>
            </a:r>
          </a:p>
          <a:p>
            <a:pPr marL="0" algn="ctr" eaLnBrk="1" hangingPunct="1">
              <a:spcBef>
                <a:spcPct val="0"/>
              </a:spcBef>
            </a:pPr>
            <a:endParaRPr lang="ru-RU" sz="2000" smtClean="0"/>
          </a:p>
          <a:p>
            <a:pPr marL="0" eaLnBrk="1" hangingPunct="1">
              <a:spcBef>
                <a:spcPct val="0"/>
              </a:spcBef>
            </a:pPr>
            <a:r>
              <a:rPr lang="ru-RU" sz="2000" smtClean="0"/>
              <a:t>Специальные режимы:         Упрощенная система налогообложения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smtClean="0"/>
              <a:t>			ЕНВД</a:t>
            </a:r>
          </a:p>
          <a:p>
            <a:pPr marL="0" eaLnBrk="1" hangingPunct="1">
              <a:spcBef>
                <a:spcPct val="0"/>
              </a:spcBef>
            </a:pPr>
            <a:endParaRPr lang="ru-RU" sz="2000" smtClean="0"/>
          </a:p>
          <a:p>
            <a:pPr marL="0" eaLnBrk="1" hangingPunct="1">
              <a:spcBef>
                <a:spcPct val="0"/>
              </a:spcBef>
            </a:pPr>
            <a:r>
              <a:rPr lang="ru-RU" sz="2000" smtClean="0"/>
              <a:t>Патентная система налогообложения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smtClean="0"/>
              <a:t>ЕСХН			</a:t>
            </a:r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962025" y="552450"/>
            <a:ext cx="8580438" cy="1219200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sz="2400" smtClean="0"/>
              <a:t>Режимы налогообложения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164BC-5924-4726-B117-E7A95FFD671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84250" y="971550"/>
            <a:ext cx="8561388" cy="6192838"/>
          </a:xfrm>
        </p:spPr>
        <p:txBody>
          <a:bodyPr/>
          <a:lstStyle/>
          <a:p>
            <a:pPr marL="0"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Нормативные и методические материалы ФНС России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Сервис содержит нормативные и методические материалы ФНС России</a:t>
            </a:r>
          </a:p>
          <a:p>
            <a:pPr marL="0"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Разъяснения Федеральной налоговой службы, обязательные для применения налоговыми органами 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Сервис разъясняет налогоплательщикам и сотрудникам территориальных налоговых органов официальную позицию ФНС России о порядке заполнения налоговых деклараций, исчисления и уплаты налогов и сборов, согласованную с Минфином России.</a:t>
            </a:r>
          </a:p>
          <a:p>
            <a:pPr marL="0"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 задаваемые вопросы 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Сервис содержит базу ответов на самые актуальные вопросы налогоплательщиков: о действующем налоговом законодательстве, о порядке взаимодействия с налоговыми органами федерального, регионального и местного уровней.</a:t>
            </a:r>
          </a:p>
          <a:p>
            <a:pPr marL="0"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Информационные стенды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Сервис позволяет налогоплательщику получить всю информацию, размещенную на информационных стендах территориальных налоговых органов в режиме онлайн, без личного посещения инспекции.</a:t>
            </a:r>
          </a:p>
          <a:p>
            <a:pPr marL="0"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Информационные стенды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Сервис позволяет налогоплательщику получить всю информацию, размещенную на информационных стендах территориальных налоговых органов в режиме онлайн, без личного посещения инспекции.</a:t>
            </a:r>
          </a:p>
          <a:p>
            <a:pPr marL="0"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Обратиться в ФНС России  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Сервис является средством для обращений физических и юридических лиц в Федеральную налоговую службу. Обращения рассматриваются в соответствии с Федеральным законом от 02.05.2006 № 59-ФЗ «О порядке рассмотрения обращений граждан Российской Федерации»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4182-3D18-42C3-805F-378B7A504F3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64150" y="252413"/>
            <a:ext cx="914400" cy="719137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algn="ctr"/>
            <a:r>
              <a:rPr lang="ru-RU" sz="2400" b="1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Информационно-разъяснительные материалы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2569</TotalTime>
  <Words>2851</Words>
  <Application>Microsoft Office PowerPoint</Application>
  <PresentationFormat>Произвольный</PresentationFormat>
  <Paragraphs>304</Paragraphs>
  <Slides>51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4" baseType="lpstr">
      <vt:lpstr>Arial</vt:lpstr>
      <vt:lpstr>Calibri</vt:lpstr>
      <vt:lpstr>+mj-lt</vt:lpstr>
      <vt:lpstr>Times New Roman</vt:lpstr>
      <vt:lpstr>Present_FNS2012_A4</vt:lpstr>
      <vt:lpstr>Present_FNS2012_A4</vt:lpstr>
      <vt:lpstr>Present_FNS2012_A4</vt:lpstr>
      <vt:lpstr>Present_FNS2012_A4</vt:lpstr>
      <vt:lpstr>Present_FNS2012_A4</vt:lpstr>
      <vt:lpstr>Present_FNS2012_A4</vt:lpstr>
      <vt:lpstr>Present_FNS2012_A4</vt:lpstr>
      <vt:lpstr>Present_FNS2012_A4</vt:lpstr>
      <vt:lpstr>Диаграмма Microsoft Excel</vt:lpstr>
      <vt:lpstr>Развитие информационных сервисов ФНС России, возможности и преимущества их использования.</vt:lpstr>
      <vt:lpstr>Сайт Федеральной налоговой службы – www.nalog.ru</vt:lpstr>
      <vt:lpstr>Слайд 3</vt:lpstr>
      <vt:lpstr>Создай свой бизнес</vt:lpstr>
      <vt:lpstr>Слайд 5</vt:lpstr>
      <vt:lpstr>Государственная регистрация</vt:lpstr>
      <vt:lpstr>Подача документов на государственную регистрацию юридических лиц и индивидуальных предпринимателей</vt:lpstr>
      <vt:lpstr>Режимы налогообложения</vt:lpstr>
      <vt:lpstr>Слайд 9</vt:lpstr>
      <vt:lpstr>Разъяснения Федеральной налоговой службы, обязательные для применения налоговыми органами</vt:lpstr>
      <vt:lpstr>Часто задаваемые вопросы</vt:lpstr>
      <vt:lpstr>Информационные стенды</vt:lpstr>
      <vt:lpstr>Слайд 13</vt:lpstr>
      <vt:lpstr>Слайд 14</vt:lpstr>
      <vt:lpstr>Обратиться в ФНС России</vt:lpstr>
      <vt:lpstr>Оформление платежные документы</vt:lpstr>
      <vt:lpstr>Заплати налоги</vt:lpstr>
      <vt:lpstr>Платежные документы</vt:lpstr>
      <vt:lpstr>Слайд 19</vt:lpstr>
      <vt:lpstr>Адрес и платежные реквизиты Вашей инспекции</vt:lpstr>
      <vt:lpstr>Узнай ОКТМО</vt:lpstr>
      <vt:lpstr>Федеральная информационная адресная система</vt:lpstr>
      <vt:lpstr>Безопасность бизнеса</vt:lpstr>
      <vt:lpstr>Риски бизнеса: проверь себя и контрагента</vt:lpstr>
      <vt:lpstr>Слайд 25</vt:lpstr>
      <vt:lpstr>ПРОВЕРЬТЕ, НЕ РИСКУЕТ ЛИ ВАШ БИЗНЕС?</vt:lpstr>
      <vt:lpstr>Взаимодействие  с налоговыми органами не обращаясь лично</vt:lpstr>
      <vt:lpstr>Слайд 28</vt:lpstr>
      <vt:lpstr>Представление налоговой и бухгалтерской отчетности в электронном виде </vt:lpstr>
      <vt:lpstr>Проверка корректности заполнения счетов-фактур </vt:lpstr>
      <vt:lpstr>Таможенный союз. Заявления о ввозе товаров и уплате косвенных налогов </vt:lpstr>
      <vt:lpstr>Узнать о жалобе </vt:lpstr>
      <vt:lpstr>Решения по жалобе</vt:lpstr>
      <vt:lpstr>Получение выписки из ЕГРЮЛ/ЕГРИП через интернет </vt:lpstr>
      <vt:lpstr>Доступ к ЕГРЮЛ и ЕГРИП </vt:lpstr>
      <vt:lpstr>Личный кабинет налогоплательщика юридического лица    юл </vt:lpstr>
      <vt:lpstr>Личный кабинет налогоплательщика индивидуального предпринимателя </vt:lpstr>
      <vt:lpstr>Сервисы, предназначенные только для физических лиц</vt:lpstr>
      <vt:lpstr>Личный кабинет налогоплательщика для физических лиц </vt:lpstr>
      <vt:lpstr>Узнать ИНН</vt:lpstr>
      <vt:lpstr>Подача заявления физического лица о постановке на учет </vt:lpstr>
      <vt:lpstr>Справочная информация о ставках и льготах по имущественным налогам </vt:lpstr>
      <vt:lpstr>Сроки направления налоговых уведомлений </vt:lpstr>
      <vt:lpstr>Иные сервисы</vt:lpstr>
      <vt:lpstr>Онлайн запись на прием в инспекцию </vt:lpstr>
      <vt:lpstr>Анкетирование </vt:lpstr>
      <vt:lpstr>Online сервис "Формы заявлений" </vt:lpstr>
      <vt:lpstr>Расчет пени по налогам </vt:lpstr>
      <vt:lpstr>Форум сайта ФНС России </vt:lpstr>
      <vt:lpstr>Почтовая рассылка сайта ФНС России </vt:lpstr>
      <vt:lpstr>Вакансии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Петряева</dc:creator>
  <cp:lastModifiedBy>вап</cp:lastModifiedBy>
  <cp:revision>70</cp:revision>
  <dcterms:created xsi:type="dcterms:W3CDTF">2014-12-02T03:25:19Z</dcterms:created>
  <dcterms:modified xsi:type="dcterms:W3CDTF">2015-05-23T14:00:46Z</dcterms:modified>
</cp:coreProperties>
</file>